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7" roundtripDataSignature="AMtx7mjdo08p+HP6Eel3044tmb13bt8G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customschemas.google.com/relationships/presentationmetadata" Target="meta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8209a075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8209a07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8209a0755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8209a075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8209a0755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8209a075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2"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51"/>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51"/>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51"/>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17" name="Google Shape;17;p5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6" name="Shape 76"/>
        <p:cNvGrpSpPr/>
        <p:nvPr/>
      </p:nvGrpSpPr>
      <p:grpSpPr>
        <a:xfrm>
          <a:off x="0" y="0"/>
          <a:ext cx="0" cy="0"/>
          <a:chOff x="0" y="0"/>
          <a:chExt cx="0" cy="0"/>
        </a:xfrm>
      </p:grpSpPr>
      <p:sp>
        <p:nvSpPr>
          <p:cNvPr id="77" name="Google Shape;77;p6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60"/>
          <p:cNvSpPr txBox="1"/>
          <p:nvPr>
            <p:ph idx="1" type="body"/>
          </p:nvPr>
        </p:nvSpPr>
        <p:spPr>
          <a:xfrm rot="5400000">
            <a:off x="3872484"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9" name="Google Shape;79;p6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82" name="Shape 82"/>
        <p:cNvGrpSpPr/>
        <p:nvPr/>
      </p:nvGrpSpPr>
      <p:grpSpPr>
        <a:xfrm>
          <a:off x="0" y="0"/>
          <a:ext cx="0" cy="0"/>
          <a:chOff x="0" y="0"/>
          <a:chExt cx="0" cy="0"/>
        </a:xfrm>
      </p:grpSpPr>
      <p:sp>
        <p:nvSpPr>
          <p:cNvPr id="83" name="Google Shape;83;p61"/>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61"/>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5" name="Google Shape;85;p6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5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2"/>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4" name="Google Shape;24;p5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27"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3"/>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3"/>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3"/>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2" name="Google Shape;32;p5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6" name="Shape 36"/>
        <p:cNvGrpSpPr/>
        <p:nvPr/>
      </p:nvGrpSpPr>
      <p:grpSpPr>
        <a:xfrm>
          <a:off x="0" y="0"/>
          <a:ext cx="0" cy="0"/>
          <a:chOff x="0" y="0"/>
          <a:chExt cx="0" cy="0"/>
        </a:xfrm>
      </p:grpSpPr>
      <p:sp>
        <p:nvSpPr>
          <p:cNvPr id="37" name="Google Shape;37;p5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4"/>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9" name="Google Shape;39;p54"/>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0" name="Google Shape;40;p5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3" name="Shape 43"/>
        <p:cNvGrpSpPr/>
        <p:nvPr/>
      </p:nvGrpSpPr>
      <p:grpSpPr>
        <a:xfrm>
          <a:off x="0" y="0"/>
          <a:ext cx="0" cy="0"/>
          <a:chOff x="0" y="0"/>
          <a:chExt cx="0" cy="0"/>
        </a:xfrm>
      </p:grpSpPr>
      <p:sp>
        <p:nvSpPr>
          <p:cNvPr id="44" name="Google Shape;44;p5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5"/>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6" name="Google Shape;46;p55"/>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7" name="Google Shape;47;p55"/>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8" name="Google Shape;48;p55"/>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9" name="Google Shape;49;p5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5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 name="Shape 52"/>
        <p:cNvGrpSpPr/>
        <p:nvPr/>
      </p:nvGrpSpPr>
      <p:grpSpPr>
        <a:xfrm>
          <a:off x="0" y="0"/>
          <a:ext cx="0" cy="0"/>
          <a:chOff x="0" y="0"/>
          <a:chExt cx="0" cy="0"/>
        </a:xfrm>
      </p:grpSpPr>
      <p:sp>
        <p:nvSpPr>
          <p:cNvPr id="53" name="Google Shape;53;p5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5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57" name="Shape 57"/>
        <p:cNvGrpSpPr/>
        <p:nvPr/>
      </p:nvGrpSpPr>
      <p:grpSpPr>
        <a:xfrm>
          <a:off x="0" y="0"/>
          <a:ext cx="0" cy="0"/>
          <a:chOff x="0" y="0"/>
          <a:chExt cx="0" cy="0"/>
        </a:xfrm>
      </p:grpSpPr>
      <p:sp>
        <p:nvSpPr>
          <p:cNvPr id="58" name="Google Shape;58;p5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1" name="Shape 61"/>
        <p:cNvGrpSpPr/>
        <p:nvPr/>
      </p:nvGrpSpPr>
      <p:grpSpPr>
        <a:xfrm>
          <a:off x="0" y="0"/>
          <a:ext cx="0" cy="0"/>
          <a:chOff x="0" y="0"/>
          <a:chExt cx="0" cy="0"/>
        </a:xfrm>
      </p:grpSpPr>
      <p:sp>
        <p:nvSpPr>
          <p:cNvPr id="62" name="Google Shape;62;p58"/>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8"/>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64" name="Google Shape;64;p58"/>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65" name="Google Shape;65;p5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68" name="Shape 68"/>
        <p:cNvGrpSpPr/>
        <p:nvPr/>
      </p:nvGrpSpPr>
      <p:grpSpPr>
        <a:xfrm>
          <a:off x="0" y="0"/>
          <a:ext cx="0" cy="0"/>
          <a:chOff x="0" y="0"/>
          <a:chExt cx="0" cy="0"/>
        </a:xfrm>
      </p:grpSpPr>
      <p:sp>
        <p:nvSpPr>
          <p:cNvPr id="69" name="Google Shape;69;p59"/>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9"/>
          <p:cNvSpPr/>
          <p:nvPr>
            <p:ph idx="2" type="pic"/>
          </p:nvPr>
        </p:nvSpPr>
        <p:spPr>
          <a:xfrm>
            <a:off x="0" y="-1"/>
            <a:ext cx="12188952" cy="4572000"/>
          </a:xfrm>
          <a:prstGeom prst="rect">
            <a:avLst/>
          </a:prstGeom>
          <a:solidFill>
            <a:srgbClr val="76CEEF"/>
          </a:solidFill>
          <a:ln>
            <a:noFill/>
          </a:ln>
        </p:spPr>
        <p:txBody>
          <a:bodyPr anchorCtr="0" anchor="t" bIns="45700" lIns="457200" spcFirstLastPara="1" rIns="45700" wrap="square" tIns="365750">
            <a:normAutofit/>
          </a:bodyPr>
          <a:lstStyle>
            <a:lvl1pPr lvl="0" marR="0" rtl="0" algn="l">
              <a:lnSpc>
                <a:spcPct val="90000"/>
              </a:lnSpc>
              <a:spcBef>
                <a:spcPts val="1200"/>
              </a:spcBef>
              <a:spcAft>
                <a:spcPts val="0"/>
              </a:spcAft>
              <a:buClr>
                <a:schemeClr val="accent1"/>
              </a:buClr>
              <a:buSzPts val="3200"/>
              <a:buFont typeface="Twentieth Century"/>
              <a:buNone/>
              <a:defRPr b="0" i="0" sz="3200" u="none" cap="none" strike="noStrike">
                <a:solidFill>
                  <a:schemeClr val="dk1"/>
                </a:solidFill>
                <a:latin typeface="Twentieth Century"/>
                <a:ea typeface="Twentieth Century"/>
                <a:cs typeface="Twentieth Century"/>
                <a:sym typeface="Twentieth Century"/>
              </a:defRPr>
            </a:lvl1pPr>
            <a:lvl2pPr lvl="1" marR="0" rtl="0" algn="l">
              <a:lnSpc>
                <a:spcPct val="90000"/>
              </a:lnSpc>
              <a:spcBef>
                <a:spcPts val="200"/>
              </a:spcBef>
              <a:spcAft>
                <a:spcPts val="0"/>
              </a:spcAft>
              <a:buClr>
                <a:schemeClr val="accent1"/>
              </a:buClr>
              <a:buSzPts val="2800"/>
              <a:buFont typeface="Noto Sans Symbols"/>
              <a:buNone/>
              <a:defRPr b="0" i="0" sz="2800" u="none" cap="none" strike="noStrike">
                <a:solidFill>
                  <a:schemeClr val="dk1"/>
                </a:solidFill>
                <a:latin typeface="Twentieth Century"/>
                <a:ea typeface="Twentieth Century"/>
                <a:cs typeface="Twentieth Century"/>
                <a:sym typeface="Twentieth Century"/>
              </a:defRPr>
            </a:lvl2pPr>
            <a:lvl3pPr lvl="2" marR="0" rtl="0" algn="l">
              <a:lnSpc>
                <a:spcPct val="90000"/>
              </a:lnSpc>
              <a:spcBef>
                <a:spcPts val="400"/>
              </a:spcBef>
              <a:spcAft>
                <a:spcPts val="0"/>
              </a:spcAft>
              <a:buClr>
                <a:schemeClr val="accent1"/>
              </a:buClr>
              <a:buSzPts val="2400"/>
              <a:buFont typeface="Noto Sans Symbols"/>
              <a:buNone/>
              <a:defRPr b="0" i="0" sz="2400" u="none" cap="none" strike="noStrike">
                <a:solidFill>
                  <a:schemeClr val="dk1"/>
                </a:solidFill>
                <a:latin typeface="Twentieth Century"/>
                <a:ea typeface="Twentieth Century"/>
                <a:cs typeface="Twentieth Century"/>
                <a:sym typeface="Twentieth Century"/>
              </a:defRPr>
            </a:lvl3pPr>
            <a:lvl4pPr lvl="3"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4pPr>
            <a:lvl5pPr lvl="4"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5pPr>
            <a:lvl6pPr lvl="5"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6pPr>
            <a:lvl7pPr lvl="6"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7pPr>
            <a:lvl8pPr lvl="7" marR="0" rtl="0" algn="l">
              <a:lnSpc>
                <a:spcPct val="90000"/>
              </a:lnSpc>
              <a:spcBef>
                <a:spcPts val="400"/>
              </a:spcBef>
              <a:spcAft>
                <a:spcPts val="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8pPr>
            <a:lvl9pPr lvl="8" marR="0" rtl="0" algn="l">
              <a:lnSpc>
                <a:spcPct val="90000"/>
              </a:lnSpc>
              <a:spcBef>
                <a:spcPts val="400"/>
              </a:spcBef>
              <a:spcAft>
                <a:spcPts val="400"/>
              </a:spcAft>
              <a:buClr>
                <a:schemeClr val="accent1"/>
              </a:buClr>
              <a:buSzPts val="2000"/>
              <a:buFont typeface="Noto Sans Symbols"/>
              <a:buNone/>
              <a:defRPr b="0" i="0" sz="2000" u="none" cap="none" strike="noStrike">
                <a:solidFill>
                  <a:schemeClr val="dk1"/>
                </a:solidFill>
                <a:latin typeface="Twentieth Century"/>
                <a:ea typeface="Twentieth Century"/>
                <a:cs typeface="Twentieth Century"/>
                <a:sym typeface="Twentieth Century"/>
              </a:defRPr>
            </a:lvl9pPr>
          </a:lstStyle>
          <a:p/>
        </p:txBody>
      </p:sp>
      <p:sp>
        <p:nvSpPr>
          <p:cNvPr id="71" name="Google Shape;71;p59"/>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72" name="Google Shape;72;p5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5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5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0"/>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8" name="Google Shape;8;p5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9" name="Google Shape;9;p5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10" name="Google Shape;10;p5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1pPr>
            <a:lvl2pPr indent="0" lvl="1"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2pPr>
            <a:lvl3pPr indent="0" lvl="2"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3pPr>
            <a:lvl4pPr indent="0" lvl="3"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4pPr>
            <a:lvl5pPr indent="0" lvl="4"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5pPr>
            <a:lvl6pPr indent="0" lvl="5"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6pPr>
            <a:lvl7pPr indent="0" lvl="6"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7pPr>
            <a:lvl8pPr indent="0" lvl="7"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8pPr>
            <a:lvl9pPr indent="0" lvl="8" marL="0" marR="0" rtl="0" algn="l">
              <a:spcBef>
                <a:spcPts val="0"/>
              </a:spcBef>
              <a:buNone/>
              <a:defRPr b="0" i="0" sz="1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s.statcounter.com/browser-market-share/desktop/worldwid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0C0C0C"/>
              </a:buClr>
              <a:buSzPts val="5000"/>
              <a:buFont typeface="Twentieth Century"/>
              <a:buNone/>
            </a:pPr>
            <a:r>
              <a:rPr b="1" lang="en-US"/>
              <a:t>ASSESSMENT: </a:t>
            </a:r>
            <a:br>
              <a:rPr b="1" lang="en-US"/>
            </a:br>
            <a:r>
              <a:rPr b="1" lang="en-US"/>
              <a:t>KIWI KARS</a:t>
            </a:r>
            <a:endParaRPr b="1"/>
          </a:p>
        </p:txBody>
      </p:sp>
      <p:sp>
        <p:nvSpPr>
          <p:cNvPr id="94" name="Google Shape;94;p1"/>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t/>
            </a:r>
            <a:endParaRPr/>
          </a:p>
          <a:p>
            <a:pPr indent="0" lvl="0" marL="0" rtl="0" algn="l">
              <a:lnSpc>
                <a:spcPct val="100000"/>
              </a:lnSpc>
              <a:spcBef>
                <a:spcPts val="200"/>
              </a:spcBef>
              <a:spcAft>
                <a:spcPts val="0"/>
              </a:spcAft>
              <a:buSzPts val="1800"/>
              <a:buNone/>
            </a:pPr>
            <a:r>
              <a:rPr lang="en-US"/>
              <a:t>Portfolio for 3.7 / 3.8</a:t>
            </a:r>
            <a:endParaRPr/>
          </a:p>
          <a:p>
            <a:pPr indent="0" lvl="0" marL="0" rtl="0" algn="l">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STEP 1 : DEFINE YOUR AUDIENCE</a:t>
            </a:r>
            <a:endParaRPr b="1"/>
          </a:p>
        </p:txBody>
      </p:sp>
      <p:sp>
        <p:nvSpPr>
          <p:cNvPr id="169" name="Google Shape;169;p7"/>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n-US"/>
              <a:t>Who is your target audience?</a:t>
            </a:r>
            <a:endParaRPr/>
          </a:p>
          <a:p>
            <a:pPr indent="-152400" lvl="0" marL="91440" rtl="0" algn="l">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indent="0" lvl="0" marL="91440" rtl="0" algn="l">
              <a:lnSpc>
                <a:spcPct val="90000"/>
              </a:lnSpc>
              <a:spcBef>
                <a:spcPts val="1400"/>
              </a:spcBef>
              <a:spcAft>
                <a:spcPts val="0"/>
              </a:spcAft>
              <a:buSzPts val="2200"/>
              <a:buNone/>
            </a:pPr>
            <a:r>
              <a:t/>
            </a:r>
            <a:endParaRPr/>
          </a:p>
          <a:p>
            <a:pPr indent="0" lvl="0" marL="91440" rtl="0" algn="l">
              <a:lnSpc>
                <a:spcPct val="90000"/>
              </a:lnSpc>
              <a:spcBef>
                <a:spcPts val="1400"/>
              </a:spcBef>
              <a:spcAft>
                <a:spcPts val="0"/>
              </a:spcAft>
              <a:buSzPts val="2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14300" lvl="0" marL="91440" rtl="0" algn="l">
              <a:lnSpc>
                <a:spcPct val="90000"/>
              </a:lnSpc>
              <a:spcBef>
                <a:spcPts val="0"/>
              </a:spcBef>
              <a:spcAft>
                <a:spcPts val="0"/>
              </a:spcAft>
              <a:buSzPts val="1800"/>
              <a:buChar char=" "/>
            </a:pPr>
            <a:r>
              <a:rPr lang="en-US" sz="1800"/>
              <a:t>How are they most likely going to be viewing your GUI?</a:t>
            </a:r>
            <a:endParaRPr/>
          </a:p>
          <a:p>
            <a:pPr indent="0" lvl="0" marL="0" rtl="0" algn="l">
              <a:lnSpc>
                <a:spcPct val="90000"/>
              </a:lnSpc>
              <a:spcBef>
                <a:spcPts val="1400"/>
              </a:spcBef>
              <a:spcAft>
                <a:spcPts val="0"/>
              </a:spcAft>
              <a:buSzPts val="1800"/>
              <a:buNone/>
            </a:pPr>
            <a:r>
              <a:rPr lang="en-US" sz="1800"/>
              <a:t>50% of users use their mobile phone to access the internet while 46% use desktop and 4% use a tablet</a:t>
            </a:r>
            <a:endParaRPr/>
          </a:p>
          <a:p>
            <a:pPr indent="0" lvl="0" marL="0" rtl="0" algn="l">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indent="0" lvl="0" marL="0" rtl="0" algn="l">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indent="0" lvl="0" marL="0" rtl="0" algn="l">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indent="0" lvl="0" marL="0" rtl="0" algn="l">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indent="0" lvl="0" marL="0" rtl="0" algn="l">
              <a:lnSpc>
                <a:spcPct val="90000"/>
              </a:lnSpc>
              <a:spcBef>
                <a:spcPts val="1400"/>
              </a:spcBef>
              <a:spcAft>
                <a:spcPts val="0"/>
              </a:spcAft>
              <a:buSzPts val="1800"/>
              <a:buNone/>
            </a:pPr>
            <a:r>
              <a:t/>
            </a:r>
            <a:endParaRPr sz="1800"/>
          </a:p>
          <a:p>
            <a:pPr indent="0" lvl="0" marL="91440" rtl="0" algn="l">
              <a:lnSpc>
                <a:spcPct val="90000"/>
              </a:lnSpc>
              <a:spcBef>
                <a:spcPts val="1400"/>
              </a:spcBef>
              <a:spcAft>
                <a:spcPts val="0"/>
              </a:spcAft>
              <a:buSzPts val="1800"/>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DEFINE THE KEY STEPS OF THIS PROJECT</a:t>
            </a:r>
            <a:endParaRPr b="1"/>
          </a:p>
        </p:txBody>
      </p:sp>
      <p:sp>
        <p:nvSpPr>
          <p:cNvPr id="181" name="Google Shape;181;p9"/>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514350" lvl="0" marL="514350" rtl="0" algn="l">
              <a:lnSpc>
                <a:spcPct val="90000"/>
              </a:lnSpc>
              <a:spcBef>
                <a:spcPts val="0"/>
              </a:spcBef>
              <a:spcAft>
                <a:spcPts val="0"/>
              </a:spcAft>
              <a:buSzPts val="2200"/>
              <a:buFont typeface="Twentieth Century"/>
              <a:buAutoNum type="arabicPeriod"/>
            </a:pPr>
            <a:r>
              <a:rPr lang="en-US"/>
              <a:t>Record the client specifications</a:t>
            </a:r>
            <a:endParaRPr/>
          </a:p>
          <a:p>
            <a:pPr indent="-514350" lvl="0" marL="514350" rtl="0" algn="l">
              <a:lnSpc>
                <a:spcPct val="90000"/>
              </a:lnSpc>
              <a:spcBef>
                <a:spcPts val="1400"/>
              </a:spcBef>
              <a:spcAft>
                <a:spcPts val="0"/>
              </a:spcAft>
              <a:buSzPts val="2200"/>
              <a:buFont typeface="Twentieth Century"/>
              <a:buAutoNum type="arabicPeriod"/>
            </a:pPr>
            <a:r>
              <a:rPr lang="en-US"/>
              <a:t>Create Trello board to manage tasks</a:t>
            </a:r>
            <a:endParaRPr/>
          </a:p>
          <a:p>
            <a:pPr indent="-374650" lvl="0" marL="514350" rtl="0" algn="l">
              <a:lnSpc>
                <a:spcPct val="90000"/>
              </a:lnSpc>
              <a:spcBef>
                <a:spcPts val="1400"/>
              </a:spcBef>
              <a:spcAft>
                <a:spcPts val="0"/>
              </a:spcAft>
              <a:buSzPts val="2200"/>
              <a:buFont typeface="Twentieth Century"/>
              <a:buNone/>
            </a:pPr>
            <a:r>
              <a:t/>
            </a:r>
            <a:endParaRPr/>
          </a:p>
          <a:p>
            <a:pPr indent="-514350" lvl="0" marL="514350" rtl="0" algn="l">
              <a:lnSpc>
                <a:spcPct val="90000"/>
              </a:lnSpc>
              <a:spcBef>
                <a:spcPts val="1400"/>
              </a:spcBef>
              <a:spcAft>
                <a:spcPts val="0"/>
              </a:spcAft>
              <a:buSzPts val="2200"/>
              <a:buFont typeface="Twentieth Century"/>
              <a:buAutoNum type="arabicPeriod"/>
            </a:pPr>
            <a:r>
              <a:rPr b="1" lang="en-US"/>
              <a:t>Ideate </a:t>
            </a:r>
            <a:r>
              <a:rPr lang="en-US"/>
              <a:t>(wireframe (GUI), Google fonts / colours)</a:t>
            </a:r>
            <a:endParaRPr/>
          </a:p>
          <a:p>
            <a:pPr indent="-514350" lvl="0" marL="514350" rtl="0" algn="l">
              <a:lnSpc>
                <a:spcPct val="90000"/>
              </a:lnSpc>
              <a:spcBef>
                <a:spcPts val="1400"/>
              </a:spcBef>
              <a:spcAft>
                <a:spcPts val="0"/>
              </a:spcAft>
              <a:buSzPts val="2200"/>
              <a:buFont typeface="Twentieth Century"/>
              <a:buAutoNum type="arabicPeriod"/>
            </a:pPr>
            <a:r>
              <a:rPr b="1" lang="en-US"/>
              <a:t>Prototype: </a:t>
            </a:r>
            <a:r>
              <a:rPr lang="en-US"/>
              <a:t>Create the GUI, test inputs work, perform calculations, test outputs, form validation and error messages, create firebase project, connect to firebase and push data</a:t>
            </a:r>
            <a:endParaRPr/>
          </a:p>
          <a:p>
            <a:pPr indent="-514350" lvl="0" marL="514350" rtl="0" algn="l">
              <a:lnSpc>
                <a:spcPct val="90000"/>
              </a:lnSpc>
              <a:spcBef>
                <a:spcPts val="1400"/>
              </a:spcBef>
              <a:spcAft>
                <a:spcPts val="0"/>
              </a:spcAft>
              <a:buSzPts val="2200"/>
              <a:buFont typeface="Twentieth Century"/>
              <a:buAutoNum type="arabicPeriod"/>
            </a:pPr>
            <a:r>
              <a:rPr b="1" lang="en-US"/>
              <a:t>Testing : </a:t>
            </a:r>
            <a:r>
              <a:rPr lang="en-US"/>
              <a:t>ongoing and should involve A vs B testing with end users</a:t>
            </a:r>
            <a:endParaRPr/>
          </a:p>
          <a:p>
            <a:pPr indent="-48259" lvl="2" marL="448056" rtl="0" algn="l">
              <a:lnSpc>
                <a:spcPct val="90000"/>
              </a:lnSpc>
              <a:spcBef>
                <a:spcPts val="400"/>
              </a:spcBef>
              <a:spcAft>
                <a:spcPts val="0"/>
              </a:spcAft>
              <a:buSzPts val="14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1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PROJECT MANAGEMENT TOOL: TRELLO</a:t>
            </a:r>
            <a:endParaRPr/>
          </a:p>
        </p:txBody>
      </p:sp>
      <p:sp>
        <p:nvSpPr>
          <p:cNvPr id="187" name="Google Shape;187;p10"/>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1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PROJECT MANAGEMENT TOOL: TRELLO</a:t>
            </a:r>
            <a:endParaRPr/>
          </a:p>
        </p:txBody>
      </p:sp>
      <p:sp>
        <p:nvSpPr>
          <p:cNvPr id="193" name="Google Shape;193;p11"/>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1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t/>
            </a:r>
            <a:endParaRPr b="1"/>
          </a:p>
        </p:txBody>
      </p:sp>
      <p:sp>
        <p:nvSpPr>
          <p:cNvPr id="199" name="Google Shape;199;p12"/>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13"/>
          <p:cNvSpPr txBox="1"/>
          <p:nvPr>
            <p:ph type="title"/>
          </p:nvPr>
        </p:nvSpPr>
        <p:spPr>
          <a:xfrm>
            <a:off x="1024128" y="585216"/>
            <a:ext cx="1018434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STEP 2:IDEATE (HIGH FIDELITY WIREFRAME)</a:t>
            </a:r>
            <a:endParaRPr b="1"/>
          </a:p>
        </p:txBody>
      </p:sp>
      <p:sp>
        <p:nvSpPr>
          <p:cNvPr id="205" name="Google Shape;205;p13"/>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1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WIREFRAME FEEDBACK</a:t>
            </a:r>
            <a:endParaRPr b="1"/>
          </a:p>
        </p:txBody>
      </p:sp>
      <p:sp>
        <p:nvSpPr>
          <p:cNvPr id="211" name="Google Shape;211;p14"/>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1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FONT COMBINATIONS</a:t>
            </a:r>
            <a:endParaRPr b="1"/>
          </a:p>
        </p:txBody>
      </p:sp>
      <p:sp>
        <p:nvSpPr>
          <p:cNvPr id="217" name="Google Shape;217;p15"/>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1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COLOUR PALETTES</a:t>
            </a:r>
            <a:endParaRPr b="1"/>
          </a:p>
        </p:txBody>
      </p:sp>
      <p:sp>
        <p:nvSpPr>
          <p:cNvPr id="223" name="Google Shape;223;p16"/>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CREATE PROJECT MANAGEMENT TOOLS</a:t>
            </a:r>
            <a:endParaRPr b="1"/>
          </a:p>
        </p:txBody>
      </p:sp>
      <p:sp>
        <p:nvSpPr>
          <p:cNvPr id="100" name="Google Shape;100;p2"/>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FEEDBACK ON FONTS/COLOURS</a:t>
            </a:r>
            <a:endParaRPr b="1"/>
          </a:p>
        </p:txBody>
      </p:sp>
      <p:sp>
        <p:nvSpPr>
          <p:cNvPr id="229" name="Google Shape;229;p17"/>
          <p:cNvSpPr txBox="1"/>
          <p:nvPr>
            <p:ph idx="1" type="body"/>
          </p:nvPr>
        </p:nvSpPr>
        <p:spPr>
          <a:xfrm>
            <a:off x="838200" y="1870013"/>
            <a:ext cx="10515600" cy="4351338"/>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SITE SET UP</a:t>
            </a:r>
            <a:endParaRPr b="1"/>
          </a:p>
        </p:txBody>
      </p:sp>
      <p:sp>
        <p:nvSpPr>
          <p:cNvPr id="235" name="Google Shape;235;p18"/>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SET UP THE GUI</a:t>
            </a:r>
            <a:endParaRPr b="1"/>
          </a:p>
        </p:txBody>
      </p:sp>
      <p:sp>
        <p:nvSpPr>
          <p:cNvPr id="241" name="Google Shape;241;p19"/>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TRIALING INPUTS</a:t>
            </a:r>
            <a:endParaRPr b="1"/>
          </a:p>
        </p:txBody>
      </p:sp>
      <p:sp>
        <p:nvSpPr>
          <p:cNvPr id="247" name="Google Shape;247;p20"/>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1"/>
          <p:cNvSpPr txBox="1"/>
          <p:nvPr>
            <p:ph idx="1" type="body"/>
          </p:nvPr>
        </p:nvSpPr>
        <p:spPr>
          <a:xfrm>
            <a:off x="1024128" y="527901"/>
            <a:ext cx="9720073" cy="5781459"/>
          </a:xfrm>
          <a:prstGeom prst="rect">
            <a:avLst/>
          </a:prstGeom>
          <a:noFill/>
          <a:ln>
            <a:noFill/>
          </a:ln>
        </p:spPr>
        <p:txBody>
          <a:bodyPr anchorCtr="0" anchor="t" bIns="45700" lIns="45700" spcFirstLastPara="1" rIns="45700" wrap="square" tIns="45700">
            <a:normAutofit/>
          </a:bodyPr>
          <a:lstStyle/>
          <a:p>
            <a:pPr indent="-342900" lvl="0" marL="91440" rtl="0" algn="ctr">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TRIALING INPUTS</a:t>
            </a:r>
            <a:endParaRPr b="1"/>
          </a:p>
        </p:txBody>
      </p:sp>
      <p:sp>
        <p:nvSpPr>
          <p:cNvPr id="258" name="Google Shape;258;p22"/>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FEEBACK ON THE FUNCTIONALITY</a:t>
            </a:r>
            <a:endParaRPr/>
          </a:p>
        </p:txBody>
      </p:sp>
      <p:sp>
        <p:nvSpPr>
          <p:cNvPr id="264" name="Google Shape;264;p23"/>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FEEBACK ON THE ASETHETHICS</a:t>
            </a:r>
            <a:endParaRPr/>
          </a:p>
        </p:txBody>
      </p:sp>
      <p:sp>
        <p:nvSpPr>
          <p:cNvPr id="270" name="Google Shape;270;p24"/>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FEEBACK ON THE USABILILTY</a:t>
            </a:r>
            <a:endParaRPr/>
          </a:p>
        </p:txBody>
      </p:sp>
      <p:sp>
        <p:nvSpPr>
          <p:cNvPr id="276" name="Google Shape;276;p25"/>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TRIALING LAYOUTS</a:t>
            </a:r>
            <a:endParaRPr b="1"/>
          </a:p>
        </p:txBody>
      </p:sp>
      <p:sp>
        <p:nvSpPr>
          <p:cNvPr id="282" name="Google Shape;282;p26"/>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STEP 1 : DEFINE YOUR RELEVANT IMPLICATIONS</a:t>
            </a:r>
            <a:endParaRPr b="1"/>
          </a:p>
        </p:txBody>
      </p:sp>
      <p:sp>
        <p:nvSpPr>
          <p:cNvPr id="106" name="Google Shape;106;p3"/>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n-US"/>
              <a:t>What are 3 relevant implications you will be focusing on?</a:t>
            </a:r>
            <a:endParaRPr/>
          </a:p>
          <a:p>
            <a:pPr indent="0" lvl="0" marL="91440" rtl="0" algn="l">
              <a:lnSpc>
                <a:spcPct val="90000"/>
              </a:lnSpc>
              <a:spcBef>
                <a:spcPts val="1400"/>
              </a:spcBef>
              <a:spcAft>
                <a:spcPts val="0"/>
              </a:spcAft>
              <a:buSzPts val="2200"/>
              <a:buNone/>
            </a:pPr>
            <a:r>
              <a:t/>
            </a:r>
            <a:endParaRPr/>
          </a:p>
          <a:p>
            <a:pPr indent="0" lvl="0" marL="0" rtl="0" algn="l">
              <a:lnSpc>
                <a:spcPct val="90000"/>
              </a:lnSpc>
              <a:spcBef>
                <a:spcPts val="1400"/>
              </a:spcBef>
              <a:spcAft>
                <a:spcPts val="0"/>
              </a:spcAft>
              <a:buSzPts val="22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TRIALING OUTPUTS / ERROR MESSAGES</a:t>
            </a:r>
            <a:endParaRPr b="1"/>
          </a:p>
        </p:txBody>
      </p:sp>
      <p:sp>
        <p:nvSpPr>
          <p:cNvPr id="288" name="Google Shape;288;p27"/>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TRIALING OUTPUTS / ERROR MESSAGES</a:t>
            </a:r>
            <a:endParaRPr b="1"/>
          </a:p>
        </p:txBody>
      </p:sp>
      <p:sp>
        <p:nvSpPr>
          <p:cNvPr id="294" name="Google Shape;294;p28"/>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IMPROVING THE FUNCTIONALITY</a:t>
            </a:r>
            <a:endParaRPr b="1"/>
          </a:p>
        </p:txBody>
      </p:sp>
      <p:sp>
        <p:nvSpPr>
          <p:cNvPr id="300" name="Google Shape;300;p29"/>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TRIALING OUTPUTS / ERROR MESSAGES</a:t>
            </a:r>
            <a:endParaRPr b="1"/>
          </a:p>
        </p:txBody>
      </p:sp>
      <p:sp>
        <p:nvSpPr>
          <p:cNvPr id="306" name="Google Shape;306;p30"/>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DEBUGGING : WORKS ON EXPECTED DATA</a:t>
            </a:r>
            <a:endParaRPr b="1"/>
          </a:p>
        </p:txBody>
      </p:sp>
      <p:sp>
        <p:nvSpPr>
          <p:cNvPr id="312" name="Google Shape;312;p31"/>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DEBUGGING : WORKS ON EXPECTED DATA</a:t>
            </a:r>
            <a:endParaRPr b="1"/>
          </a:p>
        </p:txBody>
      </p:sp>
      <p:sp>
        <p:nvSpPr>
          <p:cNvPr id="318" name="Google Shape;318;p32"/>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DEBUGGING : WORKS ON EXPECTED DATA</a:t>
            </a:r>
            <a:endParaRPr b="1"/>
          </a:p>
        </p:txBody>
      </p:sp>
      <p:sp>
        <p:nvSpPr>
          <p:cNvPr id="324" name="Google Shape;324;p33"/>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DEBUGGING : WORKS ON EXPECTED DATA</a:t>
            </a:r>
            <a:endParaRPr b="1"/>
          </a:p>
        </p:txBody>
      </p:sp>
      <p:sp>
        <p:nvSpPr>
          <p:cNvPr id="330" name="Google Shape;330;p34"/>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3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DEBUGGING : WORKS ON EXPECTED DATA</a:t>
            </a:r>
            <a:endParaRPr b="1"/>
          </a:p>
        </p:txBody>
      </p:sp>
      <p:sp>
        <p:nvSpPr>
          <p:cNvPr id="336" name="Google Shape;336;p35"/>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DEBUGGING : WORKS ON BOUNDARY DATA</a:t>
            </a:r>
            <a:endParaRPr b="1"/>
          </a:p>
        </p:txBody>
      </p:sp>
      <p:sp>
        <p:nvSpPr>
          <p:cNvPr id="342" name="Google Shape;342;p36"/>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n-US"/>
              <a:t>Aesthetic – How appealing the website looks to a user and how well the theme matches.</a:t>
            </a:r>
            <a:endParaRPr/>
          </a:p>
          <a:p>
            <a:pPr indent="0" lvl="0" marL="91440" rtl="0" algn="l">
              <a:lnSpc>
                <a:spcPct val="90000"/>
              </a:lnSpc>
              <a:spcBef>
                <a:spcPts val="1400"/>
              </a:spcBef>
              <a:spcAft>
                <a:spcPts val="0"/>
              </a:spcAft>
              <a:buSzPts val="2200"/>
              <a:buNone/>
            </a:pPr>
            <a:r>
              <a:t/>
            </a:r>
            <a:endParaRPr/>
          </a:p>
          <a:p>
            <a:pPr indent="-152400" lvl="0" marL="91440" rtl="0" algn="l">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indent="0" lvl="0" marL="91440" rtl="0" algn="l">
              <a:lnSpc>
                <a:spcPct val="90000"/>
              </a:lnSpc>
              <a:spcBef>
                <a:spcPts val="1400"/>
              </a:spcBef>
              <a:spcAft>
                <a:spcPts val="0"/>
              </a:spcAft>
              <a:buSzPts val="22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DEBUGGING : WORKS ON BOUNDARY DATA</a:t>
            </a:r>
            <a:endParaRPr b="1"/>
          </a:p>
        </p:txBody>
      </p:sp>
      <p:sp>
        <p:nvSpPr>
          <p:cNvPr id="348" name="Google Shape;348;p37"/>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8"/>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DEBUGGING : WORKS ON INVALID DATA</a:t>
            </a:r>
            <a:endParaRPr b="1"/>
          </a:p>
        </p:txBody>
      </p:sp>
      <p:sp>
        <p:nvSpPr>
          <p:cNvPr id="354" name="Google Shape;354;p38"/>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FEEDBACK ON GUI</a:t>
            </a:r>
            <a:endParaRPr/>
          </a:p>
        </p:txBody>
      </p:sp>
      <p:sp>
        <p:nvSpPr>
          <p:cNvPr id="360" name="Google Shape;360;p39"/>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REFINEMENTS</a:t>
            </a:r>
            <a:endParaRPr/>
          </a:p>
        </p:txBody>
      </p:sp>
      <p:sp>
        <p:nvSpPr>
          <p:cNvPr id="366" name="Google Shape;366;p40"/>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REFINEMENTS</a:t>
            </a:r>
            <a:endParaRPr/>
          </a:p>
        </p:txBody>
      </p:sp>
      <p:sp>
        <p:nvSpPr>
          <p:cNvPr id="372" name="Google Shape;372;p41"/>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2"/>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REFINEMENTS</a:t>
            </a:r>
            <a:endParaRPr/>
          </a:p>
        </p:txBody>
      </p:sp>
      <p:sp>
        <p:nvSpPr>
          <p:cNvPr id="378" name="Google Shape;378;p42"/>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3"/>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EVIDENCE OF CODE VALIDATION (HTML)</a:t>
            </a:r>
            <a:endParaRPr b="1"/>
          </a:p>
        </p:txBody>
      </p:sp>
      <p:sp>
        <p:nvSpPr>
          <p:cNvPr id="384" name="Google Shape;384;p43"/>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4"/>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EVIDENCE OF CODE VALIDATION (CSS)</a:t>
            </a:r>
            <a:endParaRPr b="1"/>
          </a:p>
        </p:txBody>
      </p:sp>
      <p:sp>
        <p:nvSpPr>
          <p:cNvPr id="390" name="Google Shape;390;p44"/>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EVIDENCE OF CODE VALIDATION (JS)</a:t>
            </a:r>
            <a:endParaRPr b="1"/>
          </a:p>
        </p:txBody>
      </p:sp>
      <p:sp>
        <p:nvSpPr>
          <p:cNvPr id="396" name="Google Shape;396;p45"/>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b="1" lang="en-US"/>
              <a:t>EVIDENCE OF CODE COMMENTS (HTML/CSS/JS)</a:t>
            </a:r>
            <a:endParaRPr b="1"/>
          </a:p>
        </p:txBody>
      </p:sp>
      <p:sp>
        <p:nvSpPr>
          <p:cNvPr id="402" name="Google Shape;402;p46"/>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indent="0" lvl="0" marL="91440" rtl="0" algn="l">
              <a:lnSpc>
                <a:spcPct val="90000"/>
              </a:lnSpc>
              <a:spcBef>
                <a:spcPts val="1400"/>
              </a:spcBef>
              <a:spcAft>
                <a:spcPts val="0"/>
              </a:spcAft>
              <a:buSzPts val="2200"/>
              <a:buNone/>
            </a:pPr>
            <a:r>
              <a:t/>
            </a:r>
            <a:endParaRPr/>
          </a:p>
          <a:p>
            <a:pPr indent="-152400" lvl="0" marL="91440" rtl="0" algn="l">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indent="0" lvl="0" marL="91440" rtl="0" algn="l">
              <a:lnSpc>
                <a:spcPct val="90000"/>
              </a:lnSpc>
              <a:spcBef>
                <a:spcPts val="1400"/>
              </a:spcBef>
              <a:spcAft>
                <a:spcPts val="0"/>
              </a:spcAft>
              <a:buSzPts val="22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6"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sp>
        <p:nvSpPr>
          <p:cNvPr id="409" name="Google Shape;409;p47"/>
          <p:cNvSpPr txBox="1"/>
          <p:nvPr>
            <p:ph type="title"/>
          </p:nvPr>
        </p:nvSpPr>
        <p:spPr>
          <a:xfrm>
            <a:off x="964788" y="804333"/>
            <a:ext cx="3391900" cy="5249334"/>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FFFFFF"/>
              </a:buClr>
              <a:buSzPts val="5000"/>
              <a:buFont typeface="Twentieth Century"/>
              <a:buNone/>
            </a:pPr>
            <a:r>
              <a:rPr b="1" lang="en-US">
                <a:solidFill>
                  <a:srgbClr val="FFFFFF"/>
                </a:solidFill>
              </a:rPr>
              <a:t>PERSISTENT STORAGE (FIREBASE DATABASE)</a:t>
            </a:r>
            <a:br>
              <a:rPr b="1" lang="en-US">
                <a:solidFill>
                  <a:srgbClr val="FFFFFF"/>
                </a:solidFill>
              </a:rPr>
            </a:br>
            <a:r>
              <a:rPr b="1" lang="en-US">
                <a:solidFill>
                  <a:srgbClr val="FFFFFF"/>
                </a:solidFill>
              </a:rPr>
              <a:t>SETUP</a:t>
            </a:r>
            <a:endParaRPr b="1">
              <a:solidFill>
                <a:srgbClr val="FFFFFF"/>
              </a:solidFill>
            </a:endParaRPr>
          </a:p>
        </p:txBody>
      </p:sp>
      <p:sp>
        <p:nvSpPr>
          <p:cNvPr id="410" name="Google Shape;410;p47"/>
          <p:cNvSpPr txBox="1"/>
          <p:nvPr>
            <p:ph idx="1" type="body"/>
          </p:nvPr>
        </p:nvSpPr>
        <p:spPr>
          <a:xfrm>
            <a:off x="4951048" y="804333"/>
            <a:ext cx="6306003" cy="5249334"/>
          </a:xfrm>
          <a:prstGeom prst="rect">
            <a:avLst/>
          </a:prstGeom>
          <a:noFill/>
          <a:ln>
            <a:noFill/>
          </a:ln>
        </p:spPr>
        <p:txBody>
          <a:bodyPr anchorCtr="0" anchor="ctr" bIns="45700" lIns="45700" spcFirstLastPara="1" rIns="45700" wrap="square" tIns="45700">
            <a:normAutofit/>
          </a:bodyPr>
          <a:lstStyle/>
          <a:p>
            <a:pPr indent="0" lvl="0" marL="91440" rtl="0" algn="l">
              <a:lnSpc>
                <a:spcPct val="90000"/>
              </a:lnSpc>
              <a:spcBef>
                <a:spcPts val="0"/>
              </a:spcBef>
              <a:spcAft>
                <a:spcPts val="0"/>
              </a:spcAft>
              <a:buSzPts val="22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8"/>
          <p:cNvSpPr txBox="1"/>
          <p:nvPr>
            <p:ph type="title"/>
          </p:nvPr>
        </p:nvSpPr>
        <p:spPr>
          <a:xfrm>
            <a:off x="964788" y="804333"/>
            <a:ext cx="3391900" cy="5249334"/>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FFFFFF"/>
              </a:buClr>
              <a:buSzPts val="5000"/>
              <a:buFont typeface="Twentieth Century"/>
              <a:buNone/>
            </a:pPr>
            <a:r>
              <a:rPr b="1" lang="en-US">
                <a:solidFill>
                  <a:srgbClr val="FFFFFF"/>
                </a:solidFill>
              </a:rPr>
              <a:t>PERSISTENT STORAGE (FIREBASE DATABASE)</a:t>
            </a:r>
            <a:endParaRPr b="1">
              <a:solidFill>
                <a:srgbClr val="FFFFFF"/>
              </a:solidFill>
            </a:endParaRPr>
          </a:p>
        </p:txBody>
      </p:sp>
      <p:sp>
        <p:nvSpPr>
          <p:cNvPr id="416" name="Google Shape;416;p48"/>
          <p:cNvSpPr txBox="1"/>
          <p:nvPr>
            <p:ph idx="1" type="body"/>
          </p:nvPr>
        </p:nvSpPr>
        <p:spPr>
          <a:xfrm>
            <a:off x="4951048" y="804333"/>
            <a:ext cx="6306003" cy="5249334"/>
          </a:xfrm>
          <a:prstGeom prst="rect">
            <a:avLst/>
          </a:prstGeom>
          <a:noFill/>
          <a:ln>
            <a:noFill/>
          </a:ln>
        </p:spPr>
        <p:txBody>
          <a:bodyPr anchorCtr="0" anchor="ctr"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b="1" lang="en-US"/>
              <a:t>Firebase database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FFFFFF"/>
              </a:buClr>
              <a:buSzPts val="5000"/>
              <a:buFont typeface="Twentieth Century"/>
              <a:buNone/>
            </a:pPr>
            <a:r>
              <a:rPr b="1" lang="en-US">
                <a:solidFill>
                  <a:srgbClr val="FFFFFF"/>
                </a:solidFill>
              </a:rPr>
              <a:t>PERSISTENT STORAGE (FIREBASE DATABASE)</a:t>
            </a:r>
            <a:endParaRPr b="1">
              <a:solidFill>
                <a:srgbClr val="FFFFFF"/>
              </a:solidFill>
            </a:endParaRPr>
          </a:p>
        </p:txBody>
      </p:sp>
      <p:sp>
        <p:nvSpPr>
          <p:cNvPr id="422" name="Google Shape;422;p49"/>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6"/>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p>
            <a:pPr indent="-139700" lvl="0" marL="91440" rtl="0" algn="l">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indent="0" lvl="0" marL="91440" rtl="0" algn="l">
              <a:lnSpc>
                <a:spcPct val="90000"/>
              </a:lnSpc>
              <a:spcBef>
                <a:spcPts val="1400"/>
              </a:spcBef>
              <a:spcAft>
                <a:spcPts val="0"/>
              </a:spcAft>
              <a:buSzPts val="2200"/>
              <a:buNone/>
            </a:pPr>
            <a:r>
              <a:t/>
            </a:r>
            <a:endParaRPr/>
          </a:p>
          <a:p>
            <a:pPr indent="-152400" lvl="0" marL="91440" rtl="0" algn="l">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indent="0" lvl="0" marL="91440" rtl="0" algn="l">
              <a:lnSpc>
                <a:spcPct val="90000"/>
              </a:lnSpc>
              <a:spcBef>
                <a:spcPts val="1400"/>
              </a:spcBef>
              <a:spcAft>
                <a:spcPts val="0"/>
              </a:spcAft>
              <a:buSzPts val="22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g88209a0755_0_0"/>
          <p:cNvSpPr txBox="1"/>
          <p:nvPr>
            <p:ph type="title"/>
          </p:nvPr>
        </p:nvSpPr>
        <p:spPr>
          <a:xfrm>
            <a:off x="1024128" y="585216"/>
            <a:ext cx="972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Web Research- www.budget.co.nz</a:t>
            </a:r>
            <a:endParaRPr/>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g88209a0755_0_13"/>
          <p:cNvSpPr txBox="1"/>
          <p:nvPr>
            <p:ph type="title"/>
          </p:nvPr>
        </p:nvSpPr>
        <p:spPr>
          <a:xfrm>
            <a:off x="1024128" y="585216"/>
            <a:ext cx="972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a:t>
            </a:r>
            <a:r>
              <a:rPr lang="en-US">
                <a:latin typeface="Twentieth Century"/>
                <a:ea typeface="Twentieth Century"/>
                <a:cs typeface="Twentieth Century"/>
                <a:sym typeface="Twentieth Century"/>
              </a:rPr>
              <a:t>erroneous</a:t>
            </a:r>
            <a:r>
              <a:rPr lang="en-US">
                <a:latin typeface="Twentieth Century"/>
                <a:ea typeface="Twentieth Century"/>
                <a:cs typeface="Twentieth Century"/>
                <a:sym typeface="Twentieth Century"/>
              </a:rPr>
              <a:t>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a:p>
            <a:pPr indent="0" lvl="0" marL="0" rtl="0" algn="l">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Functionality</a:t>
            </a:r>
            <a:r>
              <a:rPr lang="en-US">
                <a:latin typeface="Twentieth Century"/>
                <a:ea typeface="Twentieth Century"/>
                <a:cs typeface="Twentieth Century"/>
                <a:sym typeface="Twentieth Century"/>
              </a:rPr>
              <a:t> - Pre calculated car costs.</a:t>
            </a:r>
            <a:endParaRPr>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a:p>
            <a:pPr indent="0" lvl="0" marL="0" rtl="0" algn="l">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a:t>
            </a:r>
            <a:r>
              <a:rPr lang="en-US">
                <a:latin typeface="Twentieth Century"/>
                <a:ea typeface="Twentieth Century"/>
                <a:cs typeface="Twentieth Century"/>
                <a:sym typeface="Twentieth Century"/>
              </a:rPr>
              <a:t>doesn't</a:t>
            </a:r>
            <a:r>
              <a:rPr lang="en-US">
                <a:latin typeface="Twentieth Century"/>
                <a:ea typeface="Twentieth Century"/>
                <a:cs typeface="Twentieth Century"/>
                <a:sym typeface="Twentieth Century"/>
              </a:rPr>
              <a: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g88209a0755_0_26"/>
          <p:cNvSpPr txBox="1"/>
          <p:nvPr>
            <p:ph type="title"/>
          </p:nvPr>
        </p:nvSpPr>
        <p:spPr>
          <a:xfrm>
            <a:off x="1024128" y="585216"/>
            <a:ext cx="972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a:p>
            <a:pPr indent="0" lvl="0" marL="0" rtl="0" algn="l">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Usability - </a:t>
            </a:r>
            <a:r>
              <a:rPr lang="en-US">
                <a:latin typeface="Twentieth Century"/>
                <a:ea typeface="Twentieth Century"/>
                <a:cs typeface="Twentieth Century"/>
                <a:sym typeface="Twentieth Century"/>
              </a:rPr>
              <a:t>Navbar</a:t>
            </a:r>
            <a:r>
              <a:rPr lang="en-US">
                <a:latin typeface="Twentieth Century"/>
                <a:ea typeface="Twentieth Century"/>
                <a:cs typeface="Twentieth Century"/>
                <a:sym typeface="Twentieth Century"/>
              </a:rPr>
              <a:t>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a:p>
            <a:pPr indent="0" lvl="0" marL="0" rtl="0" algn="l">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indent="0" lvl="0" marL="0" rtl="0" algn="l">
              <a:spcBef>
                <a:spcPts val="0"/>
              </a:spcBef>
              <a:spcAft>
                <a:spcPts val="0"/>
              </a:spcAft>
              <a:buNone/>
            </a:pPr>
            <a:r>
              <a:t/>
            </a:r>
            <a:endParaRPr>
              <a:latin typeface="Twentieth Century"/>
              <a:ea typeface="Twentieth Century"/>
              <a:cs typeface="Twentieth Century"/>
              <a:sym typeface="Twentieth Century"/>
            </a:endParaRPr>
          </a:p>
          <a:p>
            <a:pPr indent="0" lvl="0" marL="0" rtl="0" algn="l">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2019-08-05T00:18:44Z</dcterms:created>
  <dc:creator>Nicole Bennett</dc:creator>
</cp:coreProperties>
</file>